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letter"/>
  <p:notesSz cx="69469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086"/>
    <a:srgbClr val="336600"/>
    <a:srgbClr val="006600"/>
    <a:srgbClr val="FFFF99"/>
    <a:srgbClr val="FFFFCC"/>
    <a:srgbClr val="FFFF00"/>
    <a:srgbClr val="FFFF66"/>
    <a:srgbClr val="FFD597"/>
    <a:srgbClr val="FFE8C7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0" d="100"/>
          <a:sy n="110" d="100"/>
        </p:scale>
        <p:origin x="630" y="1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32" tIns="46166" rIns="92332" bIns="4616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5413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32" tIns="46166" rIns="92332" bIns="4616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325" y="4403725"/>
            <a:ext cx="555625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32" tIns="46166" rIns="92332" bIns="461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32" tIns="46166" rIns="92332" bIns="4616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5413" y="8805863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32" tIns="46166" rIns="92332" bIns="4616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02E7754-2924-4525-8C95-F03FBAF20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1/5/2009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January 5,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F212B-A3F7-4F6B-9062-75ED8EBA89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1/5/2009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January 5,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F36AA-EB70-4147-9F11-7B3A95BEBA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1/5/2009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January 5,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B6E4A-FD01-4F44-9A9E-303AA0EAD8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1/5/2009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January 5,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8A599-FF12-4774-93A4-2E71A07086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1/5/2009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January 5,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6A6D5-D25E-4550-B344-FC73FCAF97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1/5/2009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January 5,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5B8FD-C961-467D-978B-5020DCD68D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1/5/2009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January 5, 2009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EAE63-DA08-4D83-96BE-E73637A83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1/5/2009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January 5,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41A6C-F96E-4DE2-805C-0616F259F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1/5/2009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January 5, 2009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3D6DD-456B-4548-B6E8-43B3248A7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1/5/2009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January 5,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F9275-8709-4CF2-BFA5-4145DDDED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1/5/2009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Last Updated: January 5,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33E17-7E5E-4CA7-91D8-EA7DB5A25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3" tIns="45717" rIns="91433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Last Updated: 1/5/2009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Last Updated: January 5, 2009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EE54E59-BB76-4E32-8986-08DFB2325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ChangeArrowheads="1"/>
          </p:cNvSpPr>
          <p:nvPr/>
        </p:nvSpPr>
        <p:spPr bwMode="auto">
          <a:xfrm>
            <a:off x="0" y="2057400"/>
            <a:ext cx="863600" cy="48006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1779588" y="2057400"/>
            <a:ext cx="812800" cy="4799013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3500438" y="2057400"/>
            <a:ext cx="671512" cy="4799013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5067300" y="2057400"/>
            <a:ext cx="714375" cy="4799013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6772275" y="2057400"/>
            <a:ext cx="1235075" cy="4799013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Rectangle 34"/>
          <p:cNvSpPr>
            <a:spLocks noChangeArrowheads="1"/>
          </p:cNvSpPr>
          <p:nvPr/>
        </p:nvSpPr>
        <p:spPr bwMode="auto">
          <a:xfrm>
            <a:off x="214313" y="3246438"/>
            <a:ext cx="658812" cy="396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800"/>
              <a:t>Candidate Project Fact Sheet</a:t>
            </a:r>
          </a:p>
        </p:txBody>
      </p:sp>
      <p:sp>
        <p:nvSpPr>
          <p:cNvPr id="2056" name="Rectangle 36"/>
          <p:cNvSpPr>
            <a:spLocks noChangeArrowheads="1"/>
          </p:cNvSpPr>
          <p:nvPr/>
        </p:nvSpPr>
        <p:spPr bwMode="auto">
          <a:xfrm>
            <a:off x="869950" y="4403725"/>
            <a:ext cx="900113" cy="128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0" rIns="91433" bIns="0" anchor="ctr">
            <a:spAutoFit/>
          </a:bodyPr>
          <a:lstStyle/>
          <a:p>
            <a:pPr algn="ctr"/>
            <a:r>
              <a:rPr lang="en-US" sz="800"/>
              <a:t>Project Charter</a:t>
            </a:r>
          </a:p>
        </p:txBody>
      </p:sp>
      <p:sp>
        <p:nvSpPr>
          <p:cNvPr id="2057" name="Rectangle 37"/>
          <p:cNvSpPr>
            <a:spLocks noChangeArrowheads="1"/>
          </p:cNvSpPr>
          <p:nvPr/>
        </p:nvSpPr>
        <p:spPr bwMode="auto">
          <a:xfrm>
            <a:off x="879475" y="3246438"/>
            <a:ext cx="900113" cy="2555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0" rIns="91433" bIns="0" anchor="ctr">
            <a:spAutoFit/>
          </a:bodyPr>
          <a:lstStyle/>
          <a:p>
            <a:pPr algn="ctr"/>
            <a:r>
              <a:rPr lang="en-US" sz="800"/>
              <a:t>Project Process Agreement</a:t>
            </a:r>
          </a:p>
        </p:txBody>
      </p:sp>
      <p:sp>
        <p:nvSpPr>
          <p:cNvPr id="2058" name="Rectangle 38"/>
          <p:cNvSpPr>
            <a:spLocks noChangeArrowheads="1"/>
          </p:cNvSpPr>
          <p:nvPr/>
        </p:nvSpPr>
        <p:spPr bwMode="auto">
          <a:xfrm>
            <a:off x="869950" y="3836988"/>
            <a:ext cx="895350" cy="2555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800"/>
              <a:t>High-Level Technical Design</a:t>
            </a:r>
          </a:p>
        </p:txBody>
      </p:sp>
      <p:sp>
        <p:nvSpPr>
          <p:cNvPr id="2059" name="Rectangle 39"/>
          <p:cNvSpPr>
            <a:spLocks noChangeArrowheads="1"/>
          </p:cNvSpPr>
          <p:nvPr/>
        </p:nvSpPr>
        <p:spPr bwMode="auto">
          <a:xfrm>
            <a:off x="1779588" y="3246438"/>
            <a:ext cx="812800" cy="249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0" rIns="91433" bIns="0" anchor="ctr">
            <a:spAutoFit/>
          </a:bodyPr>
          <a:lstStyle/>
          <a:p>
            <a:pPr algn="ctr"/>
            <a:r>
              <a:rPr lang="en-US" sz="800"/>
              <a:t>Project Mgmt Plan</a:t>
            </a:r>
          </a:p>
        </p:txBody>
      </p:sp>
      <p:sp>
        <p:nvSpPr>
          <p:cNvPr id="2060" name="Rectangle 42"/>
          <p:cNvSpPr>
            <a:spLocks noChangeArrowheads="1"/>
          </p:cNvSpPr>
          <p:nvPr/>
        </p:nvSpPr>
        <p:spPr bwMode="auto">
          <a:xfrm>
            <a:off x="866775" y="4552950"/>
            <a:ext cx="2643188" cy="123111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Requirements Document</a:t>
            </a:r>
          </a:p>
        </p:txBody>
      </p:sp>
      <p:sp>
        <p:nvSpPr>
          <p:cNvPr id="2061" name="Rectangle 41"/>
          <p:cNvSpPr>
            <a:spLocks noChangeArrowheads="1"/>
          </p:cNvSpPr>
          <p:nvPr/>
        </p:nvSpPr>
        <p:spPr bwMode="auto">
          <a:xfrm>
            <a:off x="1779588" y="4406900"/>
            <a:ext cx="2387600" cy="128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0" rIns="91433" bIns="0" anchor="ctr">
            <a:spAutoFit/>
          </a:bodyPr>
          <a:lstStyle/>
          <a:p>
            <a:pPr algn="ctr"/>
            <a:r>
              <a:rPr lang="en-US" sz="800"/>
              <a:t>Release Plan</a:t>
            </a:r>
          </a:p>
        </p:txBody>
      </p:sp>
      <p:sp>
        <p:nvSpPr>
          <p:cNvPr id="2062" name="Rectangle 44"/>
          <p:cNvSpPr>
            <a:spLocks noChangeArrowheads="1"/>
          </p:cNvSpPr>
          <p:nvPr/>
        </p:nvSpPr>
        <p:spPr bwMode="auto">
          <a:xfrm>
            <a:off x="2592388" y="4700588"/>
            <a:ext cx="4179887" cy="1285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0" rIns="91433" bIns="0" anchor="ctr">
            <a:spAutoFit/>
          </a:bodyPr>
          <a:lstStyle/>
          <a:p>
            <a:pPr algn="ctr"/>
            <a:r>
              <a:rPr lang="en-US" sz="800"/>
              <a:t>System Security Plan</a:t>
            </a:r>
          </a:p>
        </p:txBody>
      </p:sp>
      <p:sp>
        <p:nvSpPr>
          <p:cNvPr id="2063" name="Rectangle 45"/>
          <p:cNvSpPr>
            <a:spLocks noChangeArrowheads="1"/>
          </p:cNvSpPr>
          <p:nvPr/>
        </p:nvSpPr>
        <p:spPr bwMode="auto">
          <a:xfrm>
            <a:off x="2586038" y="4997450"/>
            <a:ext cx="1587500" cy="128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0" rIns="91433" bIns="0" anchor="ctr">
            <a:spAutoFit/>
          </a:bodyPr>
          <a:lstStyle/>
          <a:p>
            <a:pPr algn="ctr"/>
            <a:r>
              <a:rPr lang="en-US" sz="800"/>
              <a:t>Test Plan</a:t>
            </a:r>
          </a:p>
        </p:txBody>
      </p:sp>
      <p:sp>
        <p:nvSpPr>
          <p:cNvPr id="2064" name="Rectangle 46"/>
          <p:cNvSpPr>
            <a:spLocks noChangeArrowheads="1"/>
          </p:cNvSpPr>
          <p:nvPr/>
        </p:nvSpPr>
        <p:spPr bwMode="auto">
          <a:xfrm>
            <a:off x="866775" y="4256088"/>
            <a:ext cx="5905500" cy="1285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0" rIns="91433" bIns="0" anchor="ctr">
            <a:spAutoFit/>
          </a:bodyPr>
          <a:lstStyle/>
          <a:p>
            <a:pPr algn="ctr"/>
            <a:r>
              <a:rPr lang="en-US" sz="800"/>
              <a:t>Information Security Risk Assessment</a:t>
            </a:r>
          </a:p>
        </p:txBody>
      </p:sp>
      <p:sp>
        <p:nvSpPr>
          <p:cNvPr id="2065" name="Rectangle 47"/>
          <p:cNvSpPr>
            <a:spLocks noChangeArrowheads="1"/>
          </p:cNvSpPr>
          <p:nvPr/>
        </p:nvSpPr>
        <p:spPr bwMode="auto">
          <a:xfrm>
            <a:off x="2592388" y="4851400"/>
            <a:ext cx="1574800" cy="128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800"/>
              <a:t>System of Records</a:t>
            </a:r>
          </a:p>
        </p:txBody>
      </p:sp>
      <p:sp>
        <p:nvSpPr>
          <p:cNvPr id="2066" name="Rectangle 49"/>
          <p:cNvSpPr>
            <a:spLocks noChangeArrowheads="1"/>
          </p:cNvSpPr>
          <p:nvPr/>
        </p:nvSpPr>
        <p:spPr bwMode="auto">
          <a:xfrm>
            <a:off x="3516313" y="4554538"/>
            <a:ext cx="3254375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/>
              <a:t>Data Use Agreement</a:t>
            </a:r>
          </a:p>
        </p:txBody>
      </p:sp>
      <p:sp>
        <p:nvSpPr>
          <p:cNvPr id="2067" name="Rectangle 50"/>
          <p:cNvSpPr>
            <a:spLocks noChangeArrowheads="1"/>
          </p:cNvSpPr>
          <p:nvPr/>
        </p:nvSpPr>
        <p:spPr bwMode="auto">
          <a:xfrm>
            <a:off x="3508375" y="5149850"/>
            <a:ext cx="1563688" cy="136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800"/>
              <a:t>Database Design Document</a:t>
            </a:r>
          </a:p>
        </p:txBody>
      </p:sp>
      <p:sp>
        <p:nvSpPr>
          <p:cNvPr id="2068" name="Rectangle 51"/>
          <p:cNvSpPr>
            <a:spLocks noChangeArrowheads="1"/>
          </p:cNvSpPr>
          <p:nvPr/>
        </p:nvSpPr>
        <p:spPr bwMode="auto">
          <a:xfrm>
            <a:off x="3511550" y="5743575"/>
            <a:ext cx="1554163" cy="123111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0" rIns="91433" bIns="0" anchor="ctr">
            <a:spAutoFit/>
          </a:bodyPr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Test Case Specification</a:t>
            </a:r>
          </a:p>
        </p:txBody>
      </p:sp>
      <p:sp>
        <p:nvSpPr>
          <p:cNvPr id="2069" name="Rectangle 52"/>
          <p:cNvSpPr>
            <a:spLocks noChangeArrowheads="1"/>
          </p:cNvSpPr>
          <p:nvPr/>
        </p:nvSpPr>
        <p:spPr bwMode="auto">
          <a:xfrm>
            <a:off x="3509963" y="5889625"/>
            <a:ext cx="2270125" cy="128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0" rIns="91433" bIns="0" anchor="ctr">
            <a:spAutoFit/>
          </a:bodyPr>
          <a:lstStyle/>
          <a:p>
            <a:pPr algn="ctr"/>
            <a:r>
              <a:rPr lang="en-US" sz="800"/>
              <a:t>Implementation Plan</a:t>
            </a:r>
          </a:p>
        </p:txBody>
      </p:sp>
      <p:sp>
        <p:nvSpPr>
          <p:cNvPr id="2070" name="Rectangle 53"/>
          <p:cNvSpPr>
            <a:spLocks noChangeArrowheads="1"/>
          </p:cNvSpPr>
          <p:nvPr/>
        </p:nvSpPr>
        <p:spPr bwMode="auto">
          <a:xfrm>
            <a:off x="3509963" y="6035675"/>
            <a:ext cx="2270125" cy="128588"/>
          </a:xfrm>
          <a:prstGeom prst="rect">
            <a:avLst/>
          </a:prstGeom>
          <a:solidFill>
            <a:srgbClr val="95C08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0" rIns="91433" bIns="0" anchor="ctr">
            <a:spAutoFit/>
          </a:bodyPr>
          <a:lstStyle/>
          <a:p>
            <a:pPr algn="ctr"/>
            <a:r>
              <a:rPr lang="en-US" sz="800"/>
              <a:t>User Manual</a:t>
            </a:r>
          </a:p>
        </p:txBody>
      </p:sp>
      <p:sp>
        <p:nvSpPr>
          <p:cNvPr id="2071" name="Rectangle 54"/>
          <p:cNvSpPr>
            <a:spLocks noChangeArrowheads="1"/>
          </p:cNvSpPr>
          <p:nvPr/>
        </p:nvSpPr>
        <p:spPr bwMode="auto">
          <a:xfrm>
            <a:off x="3509963" y="6192838"/>
            <a:ext cx="3265487" cy="128587"/>
          </a:xfrm>
          <a:prstGeom prst="rect">
            <a:avLst/>
          </a:prstGeom>
          <a:solidFill>
            <a:srgbClr val="95C08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0" rIns="91433" bIns="0" anchor="ctr">
            <a:spAutoFit/>
          </a:bodyPr>
          <a:lstStyle/>
          <a:p>
            <a:pPr algn="ctr"/>
            <a:r>
              <a:rPr lang="en-US" sz="800"/>
              <a:t>Operations &amp; Maintenance Manual</a:t>
            </a:r>
          </a:p>
        </p:txBody>
      </p:sp>
      <p:sp>
        <p:nvSpPr>
          <p:cNvPr id="2072" name="Rectangle 55"/>
          <p:cNvSpPr>
            <a:spLocks noChangeArrowheads="1"/>
          </p:cNvSpPr>
          <p:nvPr/>
        </p:nvSpPr>
        <p:spPr bwMode="auto">
          <a:xfrm>
            <a:off x="4186238" y="3235325"/>
            <a:ext cx="1597025" cy="123825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Version Description Document</a:t>
            </a:r>
          </a:p>
        </p:txBody>
      </p:sp>
      <p:sp>
        <p:nvSpPr>
          <p:cNvPr id="2073" name="Rectangle 76"/>
          <p:cNvSpPr>
            <a:spLocks noChangeArrowheads="1"/>
          </p:cNvSpPr>
          <p:nvPr/>
        </p:nvSpPr>
        <p:spPr bwMode="auto">
          <a:xfrm>
            <a:off x="869950" y="4697413"/>
            <a:ext cx="895350" cy="2555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0" rIns="91433" bIns="0" anchor="ctr"/>
          <a:lstStyle/>
          <a:p>
            <a:pPr algn="ctr"/>
            <a:r>
              <a:rPr lang="en-US" sz="800"/>
              <a:t>Privacy Impact Assessment</a:t>
            </a:r>
          </a:p>
        </p:txBody>
      </p:sp>
      <p:sp>
        <p:nvSpPr>
          <p:cNvPr id="2074" name="Rectangle 78"/>
          <p:cNvSpPr>
            <a:spLocks noChangeArrowheads="1"/>
          </p:cNvSpPr>
          <p:nvPr/>
        </p:nvSpPr>
        <p:spPr bwMode="auto">
          <a:xfrm>
            <a:off x="879475" y="3514725"/>
            <a:ext cx="895350" cy="128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0" rIns="91433" bIns="0" anchor="ctr">
            <a:spAutoFit/>
          </a:bodyPr>
          <a:lstStyle/>
          <a:p>
            <a:pPr algn="ctr"/>
            <a:r>
              <a:rPr lang="en-US" sz="800"/>
              <a:t>Business Case</a:t>
            </a:r>
          </a:p>
        </p:txBody>
      </p:sp>
      <p:sp>
        <p:nvSpPr>
          <p:cNvPr id="2075" name="Rectangle 81"/>
          <p:cNvSpPr>
            <a:spLocks noChangeArrowheads="1"/>
          </p:cNvSpPr>
          <p:nvPr/>
        </p:nvSpPr>
        <p:spPr bwMode="auto">
          <a:xfrm>
            <a:off x="3513138" y="3236913"/>
            <a:ext cx="666750" cy="411162"/>
          </a:xfrm>
          <a:prstGeom prst="rect">
            <a:avLst/>
          </a:prstGeom>
          <a:solidFill>
            <a:srgbClr val="95C08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800"/>
              <a:t>System Design Document</a:t>
            </a:r>
          </a:p>
        </p:txBody>
      </p:sp>
      <p:sp>
        <p:nvSpPr>
          <p:cNvPr id="2076" name="Rectangle 82"/>
          <p:cNvSpPr>
            <a:spLocks noChangeArrowheads="1"/>
          </p:cNvSpPr>
          <p:nvPr/>
        </p:nvSpPr>
        <p:spPr bwMode="auto">
          <a:xfrm>
            <a:off x="3509963" y="3681413"/>
            <a:ext cx="666750" cy="384175"/>
          </a:xfrm>
          <a:prstGeom prst="rect">
            <a:avLst/>
          </a:prstGeom>
          <a:solidFill>
            <a:srgbClr val="95C08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/>
              <a:t>Interface Control Document</a:t>
            </a:r>
          </a:p>
        </p:txBody>
      </p:sp>
      <p:sp>
        <p:nvSpPr>
          <p:cNvPr id="2077" name="Rectangle 83"/>
          <p:cNvSpPr>
            <a:spLocks noChangeArrowheads="1"/>
          </p:cNvSpPr>
          <p:nvPr/>
        </p:nvSpPr>
        <p:spPr bwMode="auto">
          <a:xfrm>
            <a:off x="869950" y="4111625"/>
            <a:ext cx="5899150" cy="123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/>
              <a:t>Section 508 Product Assessment Package</a:t>
            </a:r>
          </a:p>
        </p:txBody>
      </p:sp>
      <p:sp>
        <p:nvSpPr>
          <p:cNvPr id="2078" name="Rectangle 84"/>
          <p:cNvSpPr>
            <a:spLocks noChangeArrowheads="1"/>
          </p:cNvSpPr>
          <p:nvPr/>
        </p:nvSpPr>
        <p:spPr bwMode="auto">
          <a:xfrm>
            <a:off x="3511550" y="5313363"/>
            <a:ext cx="1563688" cy="1285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/>
              <a:t>Data Conversion Plan</a:t>
            </a:r>
          </a:p>
        </p:txBody>
      </p:sp>
      <p:sp>
        <p:nvSpPr>
          <p:cNvPr id="2079" name="Rectangle 85"/>
          <p:cNvSpPr>
            <a:spLocks noChangeArrowheads="1"/>
          </p:cNvSpPr>
          <p:nvPr/>
        </p:nvSpPr>
        <p:spPr bwMode="auto">
          <a:xfrm>
            <a:off x="3511550" y="6488113"/>
            <a:ext cx="666750" cy="1285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/>
              <a:t>CMA / IA*</a:t>
            </a:r>
          </a:p>
        </p:txBody>
      </p:sp>
      <p:sp>
        <p:nvSpPr>
          <p:cNvPr id="2080" name="Rectangle 86"/>
          <p:cNvSpPr>
            <a:spLocks noChangeArrowheads="1"/>
          </p:cNvSpPr>
          <p:nvPr/>
        </p:nvSpPr>
        <p:spPr bwMode="auto">
          <a:xfrm>
            <a:off x="3511550" y="6342063"/>
            <a:ext cx="32639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/>
              <a:t>Contingency Plan</a:t>
            </a:r>
          </a:p>
        </p:txBody>
      </p:sp>
      <p:sp>
        <p:nvSpPr>
          <p:cNvPr id="2081" name="Text Box 87"/>
          <p:cNvSpPr txBox="1">
            <a:spLocks noChangeArrowheads="1"/>
          </p:cNvSpPr>
          <p:nvPr/>
        </p:nvSpPr>
        <p:spPr bwMode="auto">
          <a:xfrm>
            <a:off x="7366000" y="5124450"/>
            <a:ext cx="1646238" cy="33655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50000">
                <a:srgbClr val="C8E4FF"/>
              </a:gs>
              <a:gs pos="100000">
                <a:srgbClr val="99CCFF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* Computer Match Agreement &amp; Inter-Intra Agency Agreement</a:t>
            </a:r>
          </a:p>
        </p:txBody>
      </p:sp>
      <p:sp>
        <p:nvSpPr>
          <p:cNvPr id="2082" name="Rectangle 88"/>
          <p:cNvSpPr>
            <a:spLocks noChangeArrowheads="1"/>
          </p:cNvSpPr>
          <p:nvPr/>
        </p:nvSpPr>
        <p:spPr bwMode="auto">
          <a:xfrm>
            <a:off x="4183063" y="3681413"/>
            <a:ext cx="882650" cy="123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/>
              <a:t>Training Plan</a:t>
            </a:r>
          </a:p>
        </p:txBody>
      </p:sp>
      <p:sp>
        <p:nvSpPr>
          <p:cNvPr id="2083" name="Rectangle 89"/>
          <p:cNvSpPr>
            <a:spLocks noChangeArrowheads="1"/>
          </p:cNvSpPr>
          <p:nvPr/>
        </p:nvSpPr>
        <p:spPr bwMode="auto">
          <a:xfrm>
            <a:off x="5070475" y="3405188"/>
            <a:ext cx="712788" cy="377825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0" rIns="91433" bIns="0" anchor="ctr">
            <a:spAutoFit/>
          </a:bodyPr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Test Summary Report</a:t>
            </a:r>
          </a:p>
        </p:txBody>
      </p:sp>
      <p:sp>
        <p:nvSpPr>
          <p:cNvPr id="2084" name="Rectangle 90"/>
          <p:cNvSpPr>
            <a:spLocks noChangeArrowheads="1"/>
          </p:cNvSpPr>
          <p:nvPr/>
        </p:nvSpPr>
        <p:spPr bwMode="auto">
          <a:xfrm>
            <a:off x="5073650" y="3822700"/>
            <a:ext cx="715963" cy="255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/>
              <a:t>Training Artifacts</a:t>
            </a:r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9142413" cy="600075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chemeClr val="accent1"/>
              </a:gs>
              <a:gs pos="100000">
                <a:srgbClr val="33CCCC"/>
              </a:gs>
            </a:gsLst>
            <a:lin ang="27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1433" tIns="45717" rIns="91433" bIns="45717" anchor="ctr" anchorCtr="1"/>
          <a:lstStyle/>
          <a:p>
            <a:pPr algn="ctr">
              <a:defRPr/>
            </a:pPr>
            <a:r>
              <a:rPr lang="en-US" sz="2200" b="1" dirty="0"/>
              <a:t>CMS Integrated IT Investment &amp; System Life Cycle </a:t>
            </a:r>
            <a:r>
              <a:rPr lang="en-US" sz="2200" b="1" dirty="0" smtClean="0"/>
              <a:t>Framework</a:t>
            </a:r>
          </a:p>
          <a:p>
            <a:pPr algn="ctr">
              <a:defRPr/>
            </a:pP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b="1" i="1" dirty="0" smtClean="0"/>
              <a:t> </a:t>
            </a:r>
            <a:r>
              <a:rPr lang="en-US" b="1" dirty="0" smtClean="0"/>
              <a:t> Operations &amp; Maintenance “Major” Releases</a:t>
            </a:r>
            <a:endParaRPr lang="en-US" sz="2000" b="1" i="1" dirty="0"/>
          </a:p>
        </p:txBody>
      </p:sp>
      <p:grpSp>
        <p:nvGrpSpPr>
          <p:cNvPr id="2086" name="Group 85"/>
          <p:cNvGrpSpPr>
            <a:grpSpLocks/>
          </p:cNvGrpSpPr>
          <p:nvPr/>
        </p:nvGrpSpPr>
        <p:grpSpPr bwMode="auto">
          <a:xfrm>
            <a:off x="0" y="603250"/>
            <a:ext cx="9142413" cy="506413"/>
            <a:chOff x="0" y="984250"/>
            <a:chExt cx="9142413" cy="506413"/>
          </a:xfrm>
        </p:grpSpPr>
        <p:sp>
          <p:nvSpPr>
            <p:cNvPr id="2142" name="Rectangle 16"/>
            <p:cNvSpPr>
              <a:spLocks noChangeArrowheads="1"/>
            </p:cNvSpPr>
            <p:nvPr/>
          </p:nvSpPr>
          <p:spPr bwMode="auto">
            <a:xfrm>
              <a:off x="1770063" y="984250"/>
              <a:ext cx="5538787" cy="506413"/>
            </a:xfrm>
            <a:prstGeom prst="rect">
              <a:avLst/>
            </a:prstGeom>
            <a:gradFill rotWithShape="1">
              <a:gsLst>
                <a:gs pos="0">
                  <a:srgbClr val="FFD597"/>
                </a:gs>
                <a:gs pos="50000">
                  <a:srgbClr val="FFE8C7"/>
                </a:gs>
                <a:gs pos="100000">
                  <a:srgbClr val="FFD597"/>
                </a:gs>
              </a:gsLst>
              <a:lin ang="27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3" tIns="45717" rIns="91433" bIns="45717" anchor="ctr"/>
            <a:lstStyle/>
            <a:p>
              <a:pPr algn="ctr"/>
              <a:r>
                <a:rPr lang="en-US" sz="1400"/>
                <a:t>IT Investment Control Phase</a:t>
              </a:r>
            </a:p>
          </p:txBody>
        </p:sp>
        <p:sp>
          <p:nvSpPr>
            <p:cNvPr id="2143" name="Rectangle 23"/>
            <p:cNvSpPr>
              <a:spLocks noChangeArrowheads="1"/>
            </p:cNvSpPr>
            <p:nvPr/>
          </p:nvSpPr>
          <p:spPr bwMode="auto">
            <a:xfrm>
              <a:off x="7308850" y="984250"/>
              <a:ext cx="1833563" cy="506413"/>
            </a:xfrm>
            <a:prstGeom prst="rect">
              <a:avLst/>
            </a:prstGeom>
            <a:gradFill rotWithShape="1">
              <a:gsLst>
                <a:gs pos="0">
                  <a:srgbClr val="FFD597"/>
                </a:gs>
                <a:gs pos="50000">
                  <a:srgbClr val="FFE8C7"/>
                </a:gs>
                <a:gs pos="100000">
                  <a:srgbClr val="FFD597"/>
                </a:gs>
              </a:gsLst>
              <a:lin ang="27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45717" rIns="91433" bIns="45717" anchor="ctr"/>
            <a:lstStyle/>
            <a:p>
              <a:pPr algn="ctr"/>
              <a:r>
                <a:rPr lang="en-US" sz="1400"/>
                <a:t>IT Investment</a:t>
              </a:r>
            </a:p>
            <a:p>
              <a:pPr algn="ctr"/>
              <a:r>
                <a:rPr lang="en-US" sz="1400"/>
                <a:t> Evaluation Phase</a:t>
              </a:r>
            </a:p>
          </p:txBody>
        </p:sp>
        <p:sp>
          <p:nvSpPr>
            <p:cNvPr id="2144" name="Rectangle 26"/>
            <p:cNvSpPr>
              <a:spLocks noChangeArrowheads="1"/>
            </p:cNvSpPr>
            <p:nvPr/>
          </p:nvSpPr>
          <p:spPr bwMode="auto">
            <a:xfrm>
              <a:off x="0" y="984250"/>
              <a:ext cx="1779588" cy="506413"/>
            </a:xfrm>
            <a:prstGeom prst="rect">
              <a:avLst/>
            </a:prstGeom>
            <a:gradFill rotWithShape="1">
              <a:gsLst>
                <a:gs pos="0">
                  <a:srgbClr val="FFD597"/>
                </a:gs>
                <a:gs pos="50000">
                  <a:srgbClr val="FFE8C7"/>
                </a:gs>
                <a:gs pos="100000">
                  <a:srgbClr val="FFD597"/>
                </a:gs>
              </a:gsLst>
              <a:lin ang="27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45717" rIns="0" bIns="45717" anchor="ctr"/>
            <a:lstStyle/>
            <a:p>
              <a:pPr algn="ctr"/>
              <a:r>
                <a:rPr lang="en-US" sz="1400"/>
                <a:t>IT Investment Selection Phase</a:t>
              </a:r>
            </a:p>
          </p:txBody>
        </p:sp>
      </p:grpSp>
      <p:grpSp>
        <p:nvGrpSpPr>
          <p:cNvPr id="2087" name="Group 86"/>
          <p:cNvGrpSpPr>
            <a:grpSpLocks/>
          </p:cNvGrpSpPr>
          <p:nvPr/>
        </p:nvGrpSpPr>
        <p:grpSpPr bwMode="auto">
          <a:xfrm>
            <a:off x="0" y="1104900"/>
            <a:ext cx="9142413" cy="393700"/>
            <a:chOff x="0" y="104775"/>
            <a:chExt cx="9142413" cy="393700"/>
          </a:xfrm>
        </p:grpSpPr>
        <p:sp>
          <p:nvSpPr>
            <p:cNvPr id="2139" name="Rectangle 27"/>
            <p:cNvSpPr>
              <a:spLocks noChangeArrowheads="1"/>
            </p:cNvSpPr>
            <p:nvPr/>
          </p:nvSpPr>
          <p:spPr bwMode="auto">
            <a:xfrm>
              <a:off x="0" y="104775"/>
              <a:ext cx="1779588" cy="393700"/>
            </a:xfrm>
            <a:prstGeom prst="rect">
              <a:avLst/>
            </a:prstGeom>
            <a:gradFill rotWithShape="1">
              <a:gsLst>
                <a:gs pos="0">
                  <a:srgbClr val="FFFF66"/>
                </a:gs>
                <a:gs pos="50000">
                  <a:srgbClr val="FFFFCC"/>
                </a:gs>
                <a:gs pos="100000">
                  <a:srgbClr val="FFFF66"/>
                </a:gs>
              </a:gsLst>
              <a:lin ang="27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3" tIns="45717" rIns="91433" bIns="45717" anchor="ctr"/>
            <a:lstStyle/>
            <a:p>
              <a:pPr algn="ctr"/>
              <a:r>
                <a:rPr lang="en-US" sz="1200" b="1" dirty="0" smtClean="0"/>
                <a:t>Change Management </a:t>
              </a:r>
            </a:p>
            <a:p>
              <a:pPr algn="ctr"/>
              <a:r>
                <a:rPr lang="en-US" sz="1200" b="1" dirty="0" smtClean="0"/>
                <a:t>Process </a:t>
              </a:r>
              <a:r>
                <a:rPr lang="en-US" sz="1200" dirty="0" smtClean="0"/>
                <a:t>(Pre-Project)</a:t>
              </a:r>
              <a:endParaRPr lang="en-US" sz="1200" dirty="0"/>
            </a:p>
          </p:txBody>
        </p:sp>
        <p:sp>
          <p:nvSpPr>
            <p:cNvPr id="2140" name="Rectangle 28"/>
            <p:cNvSpPr>
              <a:spLocks noChangeArrowheads="1"/>
            </p:cNvSpPr>
            <p:nvPr/>
          </p:nvSpPr>
          <p:spPr bwMode="auto">
            <a:xfrm>
              <a:off x="1779588" y="104775"/>
              <a:ext cx="5529262" cy="393700"/>
            </a:xfrm>
            <a:prstGeom prst="rect">
              <a:avLst/>
            </a:prstGeom>
            <a:gradFill rotWithShape="1">
              <a:gsLst>
                <a:gs pos="0">
                  <a:srgbClr val="FFFF66"/>
                </a:gs>
                <a:gs pos="50000">
                  <a:srgbClr val="FFFFCC"/>
                </a:gs>
                <a:gs pos="100000">
                  <a:srgbClr val="FFFF66"/>
                </a:gs>
              </a:gsLst>
              <a:lin ang="27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3" tIns="45717" rIns="91433" bIns="45717" anchor="ctr"/>
            <a:lstStyle/>
            <a:p>
              <a:pPr algn="ctr"/>
              <a:r>
                <a:rPr lang="en-US" sz="1200" b="1" dirty="0" smtClean="0"/>
                <a:t>Release Management Process</a:t>
              </a:r>
            </a:p>
            <a:p>
              <a:pPr algn="ctr"/>
              <a:r>
                <a:rPr lang="en-US" sz="1200" dirty="0"/>
                <a:t>(</a:t>
              </a:r>
              <a:r>
                <a:rPr lang="en-US" sz="1200" dirty="0" smtClean="0"/>
                <a:t>Project)</a:t>
              </a:r>
              <a:endParaRPr lang="en-US" sz="1200" dirty="0"/>
            </a:p>
          </p:txBody>
        </p:sp>
        <p:sp>
          <p:nvSpPr>
            <p:cNvPr id="2141" name="Rectangle 29"/>
            <p:cNvSpPr>
              <a:spLocks noChangeArrowheads="1"/>
            </p:cNvSpPr>
            <p:nvPr/>
          </p:nvSpPr>
          <p:spPr bwMode="auto">
            <a:xfrm>
              <a:off x="7308850" y="104775"/>
              <a:ext cx="1833563" cy="393700"/>
            </a:xfrm>
            <a:prstGeom prst="rect">
              <a:avLst/>
            </a:prstGeom>
            <a:gradFill rotWithShape="1">
              <a:gsLst>
                <a:gs pos="0">
                  <a:srgbClr val="FFFF66"/>
                </a:gs>
                <a:gs pos="50000">
                  <a:srgbClr val="FFFFCC"/>
                </a:gs>
                <a:gs pos="100000">
                  <a:srgbClr val="FFFF66"/>
                </a:gs>
              </a:gsLst>
              <a:lin ang="27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3" tIns="45717" rIns="91433" bIns="45717" anchor="ctr"/>
            <a:lstStyle/>
            <a:p>
              <a:pPr algn="ctr"/>
              <a:r>
                <a:rPr lang="en-US" sz="1100" b="1" dirty="0" smtClean="0"/>
                <a:t>O&amp;M Management Process</a:t>
              </a:r>
            </a:p>
            <a:p>
              <a:pPr algn="ctr"/>
              <a:r>
                <a:rPr lang="en-US" sz="1100" dirty="0" smtClean="0"/>
                <a:t>(Post Project)</a:t>
              </a:r>
              <a:endParaRPr lang="en-US" sz="1100" dirty="0"/>
            </a:p>
          </p:txBody>
        </p:sp>
      </p:grpSp>
      <p:sp>
        <p:nvSpPr>
          <p:cNvPr id="2088" name="Rectangle 17"/>
          <p:cNvSpPr>
            <a:spLocks noChangeArrowheads="1"/>
          </p:cNvSpPr>
          <p:nvPr/>
        </p:nvSpPr>
        <p:spPr bwMode="auto">
          <a:xfrm>
            <a:off x="1779588" y="1498600"/>
            <a:ext cx="812800" cy="558800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Planning</a:t>
            </a:r>
          </a:p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Phase</a:t>
            </a:r>
          </a:p>
        </p:txBody>
      </p:sp>
      <p:sp>
        <p:nvSpPr>
          <p:cNvPr id="2089" name="Rectangle 18"/>
          <p:cNvSpPr>
            <a:spLocks noChangeArrowheads="1"/>
          </p:cNvSpPr>
          <p:nvPr/>
        </p:nvSpPr>
        <p:spPr bwMode="auto">
          <a:xfrm>
            <a:off x="2592388" y="1498600"/>
            <a:ext cx="908050" cy="558800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Requirements</a:t>
            </a:r>
          </a:p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Analysis</a:t>
            </a:r>
          </a:p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Phase</a:t>
            </a:r>
          </a:p>
        </p:txBody>
      </p:sp>
      <p:sp>
        <p:nvSpPr>
          <p:cNvPr id="2090" name="Rectangle 19"/>
          <p:cNvSpPr>
            <a:spLocks noChangeArrowheads="1"/>
          </p:cNvSpPr>
          <p:nvPr/>
        </p:nvSpPr>
        <p:spPr bwMode="auto">
          <a:xfrm>
            <a:off x="3500438" y="1498600"/>
            <a:ext cx="666750" cy="558800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Design</a:t>
            </a:r>
          </a:p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Phase</a:t>
            </a:r>
          </a:p>
        </p:txBody>
      </p:sp>
      <p:sp>
        <p:nvSpPr>
          <p:cNvPr id="2091" name="Rectangle 20"/>
          <p:cNvSpPr>
            <a:spLocks noChangeArrowheads="1"/>
          </p:cNvSpPr>
          <p:nvPr/>
        </p:nvSpPr>
        <p:spPr bwMode="auto">
          <a:xfrm>
            <a:off x="4167188" y="1498600"/>
            <a:ext cx="915987" cy="558800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Development</a:t>
            </a:r>
          </a:p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Phase</a:t>
            </a:r>
          </a:p>
        </p:txBody>
      </p:sp>
      <p:sp>
        <p:nvSpPr>
          <p:cNvPr id="2092" name="Rectangle 21"/>
          <p:cNvSpPr>
            <a:spLocks noChangeArrowheads="1"/>
          </p:cNvSpPr>
          <p:nvPr/>
        </p:nvSpPr>
        <p:spPr bwMode="auto">
          <a:xfrm>
            <a:off x="5067300" y="1498600"/>
            <a:ext cx="712788" cy="558800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Test</a:t>
            </a:r>
          </a:p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Phase</a:t>
            </a:r>
          </a:p>
        </p:txBody>
      </p:sp>
      <p:sp>
        <p:nvSpPr>
          <p:cNvPr id="2093" name="Rectangle 22"/>
          <p:cNvSpPr>
            <a:spLocks noChangeArrowheads="1"/>
          </p:cNvSpPr>
          <p:nvPr/>
        </p:nvSpPr>
        <p:spPr bwMode="auto">
          <a:xfrm>
            <a:off x="5780088" y="1498600"/>
            <a:ext cx="1001712" cy="558800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Implementation</a:t>
            </a:r>
          </a:p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Phase</a:t>
            </a:r>
          </a:p>
        </p:txBody>
      </p:sp>
      <p:sp>
        <p:nvSpPr>
          <p:cNvPr id="2094" name="Rectangle 24"/>
          <p:cNvSpPr>
            <a:spLocks noChangeArrowheads="1"/>
          </p:cNvSpPr>
          <p:nvPr/>
        </p:nvSpPr>
        <p:spPr bwMode="auto">
          <a:xfrm>
            <a:off x="6781800" y="1498600"/>
            <a:ext cx="1225550" cy="558800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Operations &amp;</a:t>
            </a:r>
          </a:p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Maintenance</a:t>
            </a:r>
          </a:p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Phase</a:t>
            </a:r>
          </a:p>
        </p:txBody>
      </p:sp>
      <p:sp>
        <p:nvSpPr>
          <p:cNvPr id="2095" name="Rectangle 25"/>
          <p:cNvSpPr>
            <a:spLocks noChangeArrowheads="1"/>
          </p:cNvSpPr>
          <p:nvPr/>
        </p:nvSpPr>
        <p:spPr bwMode="auto">
          <a:xfrm>
            <a:off x="8007350" y="1498600"/>
            <a:ext cx="1135063" cy="558800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Disposition</a:t>
            </a:r>
          </a:p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Phase</a:t>
            </a:r>
          </a:p>
        </p:txBody>
      </p:sp>
      <p:sp>
        <p:nvSpPr>
          <p:cNvPr id="2096" name="Rectangle 30"/>
          <p:cNvSpPr>
            <a:spLocks noChangeArrowheads="1"/>
          </p:cNvSpPr>
          <p:nvPr/>
        </p:nvSpPr>
        <p:spPr bwMode="auto">
          <a:xfrm>
            <a:off x="862013" y="1498600"/>
            <a:ext cx="917575" cy="558800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Concept</a:t>
            </a:r>
          </a:p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Phase</a:t>
            </a:r>
          </a:p>
        </p:txBody>
      </p:sp>
      <p:sp>
        <p:nvSpPr>
          <p:cNvPr id="2097" name="Rectangle 31"/>
          <p:cNvSpPr>
            <a:spLocks noChangeArrowheads="1"/>
          </p:cNvSpPr>
          <p:nvPr/>
        </p:nvSpPr>
        <p:spPr bwMode="auto">
          <a:xfrm>
            <a:off x="3175" y="1498600"/>
            <a:ext cx="863600" cy="558800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Initiation</a:t>
            </a:r>
          </a:p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000" b="1"/>
              <a:t>Phase</a:t>
            </a:r>
          </a:p>
        </p:txBody>
      </p:sp>
      <p:sp>
        <p:nvSpPr>
          <p:cNvPr id="2098" name="AutoShape 57"/>
          <p:cNvSpPr>
            <a:spLocks noChangeArrowheads="1"/>
          </p:cNvSpPr>
          <p:nvPr/>
        </p:nvSpPr>
        <p:spPr bwMode="auto">
          <a:xfrm rot="-5400000">
            <a:off x="1496219" y="2032794"/>
            <a:ext cx="566737" cy="631825"/>
          </a:xfrm>
          <a:prstGeom prst="homePlate">
            <a:avLst>
              <a:gd name="adj" fmla="val 25000"/>
            </a:avLst>
          </a:prstGeom>
          <a:solidFill>
            <a:schemeClr val="bg1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lIns="0" tIns="45717" rIns="0" bIns="45717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200"/>
              <a:t>ISR</a:t>
            </a:r>
          </a:p>
        </p:txBody>
      </p:sp>
      <p:sp>
        <p:nvSpPr>
          <p:cNvPr id="2099" name="AutoShape 58"/>
          <p:cNvSpPr>
            <a:spLocks noChangeArrowheads="1"/>
          </p:cNvSpPr>
          <p:nvPr/>
        </p:nvSpPr>
        <p:spPr bwMode="auto">
          <a:xfrm rot="-5400000">
            <a:off x="2309019" y="2032794"/>
            <a:ext cx="566737" cy="631825"/>
          </a:xfrm>
          <a:prstGeom prst="homePlate">
            <a:avLst>
              <a:gd name="adj" fmla="val 25000"/>
            </a:avLst>
          </a:prstGeom>
          <a:solidFill>
            <a:schemeClr val="bg1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lIns="0" tIns="45717" rIns="0" bIns="45717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200"/>
              <a:t>PBR</a:t>
            </a:r>
          </a:p>
        </p:txBody>
      </p:sp>
      <p:sp>
        <p:nvSpPr>
          <p:cNvPr id="2100" name="AutoShape 59"/>
          <p:cNvSpPr>
            <a:spLocks noChangeArrowheads="1"/>
          </p:cNvSpPr>
          <p:nvPr/>
        </p:nvSpPr>
        <p:spPr bwMode="auto">
          <a:xfrm rot="-5400000">
            <a:off x="3409157" y="2032794"/>
            <a:ext cx="566737" cy="631825"/>
          </a:xfrm>
          <a:prstGeom prst="homePlate">
            <a:avLst>
              <a:gd name="adj" fmla="val 25000"/>
            </a:avLst>
          </a:prstGeom>
          <a:gradFill rotWithShape="0">
            <a:gsLst>
              <a:gs pos="0">
                <a:srgbClr val="FFE8C7"/>
              </a:gs>
              <a:gs pos="100000">
                <a:srgbClr val="FFD597"/>
              </a:gs>
            </a:gsLst>
            <a:lin ang="5400000" scaled="1"/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lIns="0" tIns="45717" rIns="0" bIns="45717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200"/>
              <a:t>PDR</a:t>
            </a:r>
          </a:p>
        </p:txBody>
      </p:sp>
      <p:sp>
        <p:nvSpPr>
          <p:cNvPr id="2101" name="AutoShape 60"/>
          <p:cNvSpPr>
            <a:spLocks noChangeArrowheads="1"/>
          </p:cNvSpPr>
          <p:nvPr/>
        </p:nvSpPr>
        <p:spPr bwMode="auto">
          <a:xfrm rot="-5400000">
            <a:off x="6496844" y="2034381"/>
            <a:ext cx="566738" cy="631825"/>
          </a:xfrm>
          <a:prstGeom prst="homePlate">
            <a:avLst>
              <a:gd name="adj" fmla="val 25000"/>
            </a:avLst>
          </a:prstGeom>
          <a:gradFill rotWithShape="0">
            <a:gsLst>
              <a:gs pos="0">
                <a:srgbClr val="FFE8C7"/>
              </a:gs>
              <a:gs pos="100000">
                <a:srgbClr val="FFD597"/>
              </a:gs>
            </a:gsLst>
            <a:lin ang="5400000" scaled="1"/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200"/>
              <a:t>ORR</a:t>
            </a:r>
          </a:p>
        </p:txBody>
      </p:sp>
      <p:sp>
        <p:nvSpPr>
          <p:cNvPr id="2102" name="AutoShape 62"/>
          <p:cNvSpPr>
            <a:spLocks noChangeArrowheads="1"/>
          </p:cNvSpPr>
          <p:nvPr/>
        </p:nvSpPr>
        <p:spPr bwMode="auto">
          <a:xfrm rot="-5400000">
            <a:off x="1607344" y="2620169"/>
            <a:ext cx="566737" cy="625475"/>
          </a:xfrm>
          <a:prstGeom prst="homePlate">
            <a:avLst>
              <a:gd name="adj" fmla="val 25000"/>
            </a:avLst>
          </a:prstGeom>
          <a:solidFill>
            <a:schemeClr val="bg1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200"/>
              <a:t>PSR</a:t>
            </a:r>
          </a:p>
        </p:txBody>
      </p:sp>
      <p:sp>
        <p:nvSpPr>
          <p:cNvPr id="2103" name="AutoShape 63"/>
          <p:cNvSpPr>
            <a:spLocks noChangeArrowheads="1"/>
          </p:cNvSpPr>
          <p:nvPr/>
        </p:nvSpPr>
        <p:spPr bwMode="auto">
          <a:xfrm rot="-5400000">
            <a:off x="3218656" y="2585244"/>
            <a:ext cx="566738" cy="685800"/>
          </a:xfrm>
          <a:prstGeom prst="homePlate">
            <a:avLst>
              <a:gd name="adj" fmla="val 25000"/>
            </a:avLst>
          </a:prstGeom>
          <a:gradFill rotWithShape="0">
            <a:gsLst>
              <a:gs pos="0">
                <a:srgbClr val="FFFFE4"/>
              </a:gs>
              <a:gs pos="100000">
                <a:srgbClr val="FFFF99"/>
              </a:gs>
            </a:gsLst>
            <a:lin ang="5400000" scaled="1"/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200"/>
              <a:t>RR</a:t>
            </a:r>
          </a:p>
        </p:txBody>
      </p:sp>
      <p:sp>
        <p:nvSpPr>
          <p:cNvPr id="2104" name="AutoShape 64"/>
          <p:cNvSpPr>
            <a:spLocks noChangeArrowheads="1"/>
          </p:cNvSpPr>
          <p:nvPr/>
        </p:nvSpPr>
        <p:spPr bwMode="auto">
          <a:xfrm rot="-5400000">
            <a:off x="580232" y="2620169"/>
            <a:ext cx="566737" cy="625475"/>
          </a:xfrm>
          <a:prstGeom prst="homePlate">
            <a:avLst>
              <a:gd name="adj" fmla="val 25000"/>
            </a:avLst>
          </a:prstGeom>
          <a:solidFill>
            <a:schemeClr val="bg1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200"/>
              <a:t>AR</a:t>
            </a:r>
          </a:p>
        </p:txBody>
      </p:sp>
      <p:sp>
        <p:nvSpPr>
          <p:cNvPr id="2105" name="AutoShape 65"/>
          <p:cNvSpPr>
            <a:spLocks noChangeArrowheads="1"/>
          </p:cNvSpPr>
          <p:nvPr/>
        </p:nvSpPr>
        <p:spPr bwMode="auto">
          <a:xfrm rot="-5400000">
            <a:off x="3876675" y="2609851"/>
            <a:ext cx="566737" cy="639762"/>
          </a:xfrm>
          <a:prstGeom prst="homePlate">
            <a:avLst>
              <a:gd name="adj" fmla="val 25000"/>
            </a:avLst>
          </a:prstGeom>
          <a:gradFill rotWithShape="0">
            <a:gsLst>
              <a:gs pos="0">
                <a:srgbClr val="FFFFE4"/>
              </a:gs>
              <a:gs pos="100000">
                <a:srgbClr val="FFFF99"/>
              </a:gs>
            </a:gsLst>
            <a:lin ang="5400000" scaled="1"/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200"/>
              <a:t>DDR</a:t>
            </a:r>
          </a:p>
        </p:txBody>
      </p:sp>
      <p:sp>
        <p:nvSpPr>
          <p:cNvPr id="2106" name="AutoShape 66"/>
          <p:cNvSpPr>
            <a:spLocks noChangeArrowheads="1"/>
          </p:cNvSpPr>
          <p:nvPr/>
        </p:nvSpPr>
        <p:spPr bwMode="auto">
          <a:xfrm rot="-5400000">
            <a:off x="4795044" y="2616994"/>
            <a:ext cx="566737" cy="625475"/>
          </a:xfrm>
          <a:prstGeom prst="homePlate">
            <a:avLst>
              <a:gd name="adj" fmla="val 25000"/>
            </a:avLst>
          </a:prstGeom>
          <a:gradFill rotWithShape="0">
            <a:gsLst>
              <a:gs pos="0">
                <a:srgbClr val="FFFFE4"/>
              </a:gs>
              <a:gs pos="100000">
                <a:srgbClr val="FFFF99"/>
              </a:gs>
            </a:gsLst>
            <a:lin ang="5400000" scaled="1"/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200"/>
              <a:t>VRR</a:t>
            </a:r>
          </a:p>
        </p:txBody>
      </p:sp>
      <p:sp>
        <p:nvSpPr>
          <p:cNvPr id="2107" name="AutoShape 67"/>
          <p:cNvSpPr>
            <a:spLocks noChangeArrowheads="1"/>
          </p:cNvSpPr>
          <p:nvPr/>
        </p:nvSpPr>
        <p:spPr bwMode="auto">
          <a:xfrm rot="-5400000">
            <a:off x="5491956" y="2545557"/>
            <a:ext cx="566737" cy="768350"/>
          </a:xfrm>
          <a:prstGeom prst="homePlate">
            <a:avLst>
              <a:gd name="adj" fmla="val 25000"/>
            </a:avLst>
          </a:prstGeom>
          <a:gradFill rotWithShape="0">
            <a:gsLst>
              <a:gs pos="0">
                <a:srgbClr val="FFFFE4"/>
              </a:gs>
              <a:gs pos="100000">
                <a:srgbClr val="FFFF99"/>
              </a:gs>
            </a:gsLst>
            <a:lin ang="5400000" scaled="1"/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200"/>
              <a:t>IRR</a:t>
            </a:r>
          </a:p>
        </p:txBody>
      </p:sp>
      <p:sp>
        <p:nvSpPr>
          <p:cNvPr id="2108" name="AutoShape 68"/>
          <p:cNvSpPr>
            <a:spLocks noChangeArrowheads="1"/>
          </p:cNvSpPr>
          <p:nvPr/>
        </p:nvSpPr>
        <p:spPr bwMode="auto">
          <a:xfrm rot="-5400000">
            <a:off x="6794500" y="2698751"/>
            <a:ext cx="566737" cy="461962"/>
          </a:xfrm>
          <a:prstGeom prst="homePlate">
            <a:avLst>
              <a:gd name="adj" fmla="val 25002"/>
            </a:avLst>
          </a:prstGeom>
          <a:gradFill rotWithShape="0">
            <a:gsLst>
              <a:gs pos="0">
                <a:srgbClr val="FFFFE4"/>
              </a:gs>
              <a:gs pos="100000">
                <a:srgbClr val="FFFF99"/>
              </a:gs>
            </a:gsLst>
            <a:lin ang="5400000" scaled="1"/>
          </a:gra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200"/>
              <a:t>PIR</a:t>
            </a:r>
          </a:p>
        </p:txBody>
      </p:sp>
      <p:sp>
        <p:nvSpPr>
          <p:cNvPr id="2109" name="AutoShape 70"/>
          <p:cNvSpPr>
            <a:spLocks noChangeArrowheads="1"/>
          </p:cNvSpPr>
          <p:nvPr/>
        </p:nvSpPr>
        <p:spPr bwMode="auto">
          <a:xfrm rot="-5400000">
            <a:off x="8546307" y="2616994"/>
            <a:ext cx="566737" cy="625475"/>
          </a:xfrm>
          <a:prstGeom prst="homePlate">
            <a:avLst>
              <a:gd name="adj" fmla="val 24861"/>
            </a:avLst>
          </a:prstGeom>
          <a:solidFill>
            <a:schemeClr val="bg1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200"/>
              <a:t>DR</a:t>
            </a:r>
          </a:p>
        </p:txBody>
      </p:sp>
      <p:sp>
        <p:nvSpPr>
          <p:cNvPr id="2110" name="AutoShape 71"/>
          <p:cNvSpPr>
            <a:spLocks noChangeArrowheads="1"/>
          </p:cNvSpPr>
          <p:nvPr/>
        </p:nvSpPr>
        <p:spPr bwMode="auto">
          <a:xfrm rot="-5400000">
            <a:off x="6371431" y="2736057"/>
            <a:ext cx="265113" cy="685800"/>
          </a:xfrm>
          <a:prstGeom prst="homePlate">
            <a:avLst>
              <a:gd name="adj" fmla="val 25000"/>
            </a:avLst>
          </a:prstGeom>
          <a:solidFill>
            <a:schemeClr val="bg1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200"/>
              <a:t>ATO</a:t>
            </a:r>
          </a:p>
        </p:txBody>
      </p:sp>
      <p:sp>
        <p:nvSpPr>
          <p:cNvPr id="2111" name="Text Box 92"/>
          <p:cNvSpPr txBox="1">
            <a:spLocks noChangeArrowheads="1"/>
          </p:cNvSpPr>
          <p:nvPr/>
        </p:nvSpPr>
        <p:spPr bwMode="auto">
          <a:xfrm rot="10800000">
            <a:off x="-50800" y="1954213"/>
            <a:ext cx="287338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/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Governance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  Reviews</a:t>
            </a:r>
          </a:p>
        </p:txBody>
      </p:sp>
      <p:sp>
        <p:nvSpPr>
          <p:cNvPr id="2112" name="Text Box 93"/>
          <p:cNvSpPr txBox="1">
            <a:spLocks noChangeArrowheads="1"/>
          </p:cNvSpPr>
          <p:nvPr/>
        </p:nvSpPr>
        <p:spPr bwMode="auto">
          <a:xfrm rot="10800000">
            <a:off x="-82550" y="2646363"/>
            <a:ext cx="287338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/>
          <a:lstStyle/>
          <a:p>
            <a:pPr algn="ctr">
              <a:spcBef>
                <a:spcPct val="50000"/>
              </a:spcBef>
            </a:pPr>
            <a:r>
              <a:rPr lang="en-US" sz="800"/>
              <a:t>Project Reviews</a:t>
            </a:r>
          </a:p>
        </p:txBody>
      </p:sp>
      <p:sp>
        <p:nvSpPr>
          <p:cNvPr id="2113" name="Rectangle 94"/>
          <p:cNvSpPr>
            <a:spLocks noChangeArrowheads="1"/>
          </p:cNvSpPr>
          <p:nvPr/>
        </p:nvSpPr>
        <p:spPr bwMode="auto">
          <a:xfrm>
            <a:off x="4183063" y="3405188"/>
            <a:ext cx="882650" cy="246062"/>
          </a:xfrm>
          <a:prstGeom prst="rect">
            <a:avLst/>
          </a:prstGeom>
          <a:solidFill>
            <a:srgbClr val="95C08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/>
              <a:t>Business Product / Code</a:t>
            </a:r>
          </a:p>
        </p:txBody>
      </p:sp>
      <p:sp>
        <p:nvSpPr>
          <p:cNvPr id="2114" name="Text Box 97"/>
          <p:cNvSpPr txBox="1">
            <a:spLocks noChangeArrowheads="1"/>
          </p:cNvSpPr>
          <p:nvPr/>
        </p:nvSpPr>
        <p:spPr bwMode="auto">
          <a:xfrm>
            <a:off x="7366000" y="6388100"/>
            <a:ext cx="17446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/>
              <a:t>Last Updated: February 11, 2010</a:t>
            </a:r>
          </a:p>
        </p:txBody>
      </p:sp>
      <p:sp>
        <p:nvSpPr>
          <p:cNvPr id="2115" name="Rectangle 100"/>
          <p:cNvSpPr>
            <a:spLocks noChangeArrowheads="1"/>
          </p:cNvSpPr>
          <p:nvPr/>
        </p:nvSpPr>
        <p:spPr bwMode="auto">
          <a:xfrm>
            <a:off x="3509963" y="5464175"/>
            <a:ext cx="666750" cy="255588"/>
          </a:xfrm>
          <a:prstGeom prst="rect">
            <a:avLst/>
          </a:prstGeom>
          <a:solidFill>
            <a:srgbClr val="95C08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/>
              <a:t> Physical Data Model</a:t>
            </a:r>
          </a:p>
        </p:txBody>
      </p:sp>
      <p:sp>
        <p:nvSpPr>
          <p:cNvPr id="2116" name="Rectangle 102"/>
          <p:cNvSpPr>
            <a:spLocks noChangeArrowheads="1"/>
          </p:cNvSpPr>
          <p:nvPr/>
        </p:nvSpPr>
        <p:spPr bwMode="auto">
          <a:xfrm>
            <a:off x="8010525" y="3232150"/>
            <a:ext cx="1119188" cy="255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9144" rIns="0" bIns="0" anchor="ctr">
            <a:spAutoFit/>
          </a:bodyPr>
          <a:lstStyle/>
          <a:p>
            <a:pPr algn="ctr"/>
            <a:r>
              <a:rPr lang="en-US" sz="800"/>
              <a:t>System Disposition </a:t>
            </a:r>
          </a:p>
          <a:p>
            <a:pPr algn="ctr"/>
            <a:r>
              <a:rPr lang="en-US" sz="800"/>
              <a:t>Plan</a:t>
            </a:r>
          </a:p>
        </p:txBody>
      </p:sp>
      <p:sp>
        <p:nvSpPr>
          <p:cNvPr id="2117" name="Rectangle 103"/>
          <p:cNvSpPr>
            <a:spLocks noChangeArrowheads="1"/>
          </p:cNvSpPr>
          <p:nvPr/>
        </p:nvSpPr>
        <p:spPr bwMode="auto">
          <a:xfrm>
            <a:off x="8016875" y="3502025"/>
            <a:ext cx="1112838" cy="255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9144" rIns="0" bIns="0" anchor="ctr">
            <a:spAutoFit/>
          </a:bodyPr>
          <a:lstStyle/>
          <a:p>
            <a:pPr algn="ctr"/>
            <a:r>
              <a:rPr lang="en-US" sz="800"/>
              <a:t>Disposition Closeout Certificate</a:t>
            </a:r>
          </a:p>
        </p:txBody>
      </p:sp>
      <p:sp>
        <p:nvSpPr>
          <p:cNvPr id="2118" name="Text Box 104"/>
          <p:cNvSpPr txBox="1">
            <a:spLocks noChangeArrowheads="1"/>
          </p:cNvSpPr>
          <p:nvPr/>
        </p:nvSpPr>
        <p:spPr bwMode="auto">
          <a:xfrm>
            <a:off x="7366000" y="5535613"/>
            <a:ext cx="1646238" cy="80010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50000">
                <a:srgbClr val="DDEEFF"/>
              </a:gs>
              <a:gs pos="100000">
                <a:srgbClr val="99CCFF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en-US" sz="800" u="sng"/>
              <a:t>Non Phase Specific </a:t>
            </a:r>
            <a:endParaRPr lang="en-US" sz="800"/>
          </a:p>
          <a:p>
            <a:pPr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n-US" sz="800"/>
              <a:t> Budget/Funding Artifacts</a:t>
            </a:r>
          </a:p>
          <a:p>
            <a:pPr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n-US" sz="800"/>
              <a:t> Project Management Artifacts</a:t>
            </a:r>
          </a:p>
          <a:p>
            <a:pPr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n-US" sz="800"/>
              <a:t> Acquisition Artifacts</a:t>
            </a:r>
          </a:p>
          <a:p>
            <a:pPr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n-US" sz="800"/>
              <a:t> IV&amp;V</a:t>
            </a:r>
          </a:p>
        </p:txBody>
      </p:sp>
      <p:sp>
        <p:nvSpPr>
          <p:cNvPr id="2119" name="Rectangle 34"/>
          <p:cNvSpPr>
            <a:spLocks noChangeArrowheads="1"/>
          </p:cNvSpPr>
          <p:nvPr/>
        </p:nvSpPr>
        <p:spPr bwMode="auto">
          <a:xfrm>
            <a:off x="217488" y="3662363"/>
            <a:ext cx="2374900" cy="1539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800"/>
              <a:t>Business Process Model</a:t>
            </a:r>
          </a:p>
        </p:txBody>
      </p:sp>
      <p:sp>
        <p:nvSpPr>
          <p:cNvPr id="2120" name="Text Box 97"/>
          <p:cNvSpPr txBox="1">
            <a:spLocks noChangeArrowheads="1"/>
          </p:cNvSpPr>
          <p:nvPr/>
        </p:nvSpPr>
        <p:spPr bwMode="auto">
          <a:xfrm>
            <a:off x="6781800" y="6578600"/>
            <a:ext cx="23383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/>
              <a:t>www.cms.hhs.gov/SystemLifecycleFramework</a:t>
            </a:r>
          </a:p>
        </p:txBody>
      </p:sp>
      <p:sp>
        <p:nvSpPr>
          <p:cNvPr id="2121" name="Rectangle 6"/>
          <p:cNvSpPr>
            <a:spLocks noChangeArrowheads="1"/>
          </p:cNvSpPr>
          <p:nvPr/>
        </p:nvSpPr>
        <p:spPr bwMode="auto">
          <a:xfrm>
            <a:off x="0" y="2057400"/>
            <a:ext cx="9144000" cy="480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22" name="Rectangle 40"/>
          <p:cNvSpPr>
            <a:spLocks noChangeArrowheads="1"/>
          </p:cNvSpPr>
          <p:nvPr/>
        </p:nvSpPr>
        <p:spPr bwMode="auto">
          <a:xfrm>
            <a:off x="1779588" y="3514725"/>
            <a:ext cx="1731962" cy="128588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0" rIns="91433" bIns="0" anchor="ctr"/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Project Schedule</a:t>
            </a:r>
          </a:p>
        </p:txBody>
      </p:sp>
      <p:sp>
        <p:nvSpPr>
          <p:cNvPr id="2123" name="Rectangle 48"/>
          <p:cNvSpPr>
            <a:spLocks noChangeArrowheads="1"/>
          </p:cNvSpPr>
          <p:nvPr/>
        </p:nvSpPr>
        <p:spPr bwMode="auto">
          <a:xfrm>
            <a:off x="1770063" y="3836988"/>
            <a:ext cx="1727200" cy="128587"/>
          </a:xfrm>
          <a:prstGeom prst="rect">
            <a:avLst/>
          </a:prstGeom>
          <a:solidFill>
            <a:srgbClr val="95C08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800"/>
              <a:t> Logical Data Model</a:t>
            </a:r>
          </a:p>
        </p:txBody>
      </p:sp>
      <p:sp>
        <p:nvSpPr>
          <p:cNvPr id="2124" name="TextBox 84"/>
          <p:cNvSpPr txBox="1">
            <a:spLocks noChangeArrowheads="1"/>
          </p:cNvSpPr>
          <p:nvPr/>
        </p:nvSpPr>
        <p:spPr bwMode="auto">
          <a:xfrm>
            <a:off x="66675" y="5622294"/>
            <a:ext cx="1646238" cy="1169987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50000">
                <a:srgbClr val="FFFFCC"/>
              </a:gs>
              <a:gs pos="100000">
                <a:srgbClr val="FFFF99"/>
              </a:gs>
            </a:gsLst>
            <a:lin ang="27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00"/>
              <a:t>AR – Architecture Review</a:t>
            </a:r>
          </a:p>
          <a:p>
            <a:r>
              <a:rPr lang="en-US" sz="700"/>
              <a:t>PSR – Project Startup Review</a:t>
            </a:r>
          </a:p>
          <a:p>
            <a:r>
              <a:rPr lang="en-US" sz="700"/>
              <a:t>ISR – Investment Selection Review</a:t>
            </a:r>
          </a:p>
          <a:p>
            <a:r>
              <a:rPr lang="en-US" sz="700"/>
              <a:t>PBR – Project Baseline Review</a:t>
            </a:r>
          </a:p>
          <a:p>
            <a:r>
              <a:rPr lang="en-US" sz="700"/>
              <a:t>RR – Requirements Review</a:t>
            </a:r>
          </a:p>
          <a:p>
            <a:r>
              <a:rPr lang="en-US" sz="700"/>
              <a:t>PDR – Preliminary Design Review</a:t>
            </a:r>
          </a:p>
          <a:p>
            <a:r>
              <a:rPr lang="en-US" sz="700"/>
              <a:t>DDR – Detailed Design Review</a:t>
            </a:r>
          </a:p>
          <a:p>
            <a:r>
              <a:rPr lang="en-US" sz="700"/>
              <a:t>VRR – Validation Readiness Review</a:t>
            </a:r>
          </a:p>
          <a:p>
            <a:r>
              <a:rPr lang="en-US" sz="700"/>
              <a:t>IRR – Implementation Readiness 	 Review</a:t>
            </a:r>
          </a:p>
        </p:txBody>
      </p:sp>
      <p:sp>
        <p:nvSpPr>
          <p:cNvPr id="2125" name="TextBox 85"/>
          <p:cNvSpPr txBox="1">
            <a:spLocks noChangeArrowheads="1"/>
          </p:cNvSpPr>
          <p:nvPr/>
        </p:nvSpPr>
        <p:spPr bwMode="auto">
          <a:xfrm>
            <a:off x="1760538" y="5836606"/>
            <a:ext cx="1708150" cy="954088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50000">
                <a:srgbClr val="FFFFCC"/>
              </a:gs>
              <a:gs pos="100000">
                <a:srgbClr val="FFFF99"/>
              </a:gs>
            </a:gsLst>
            <a:lin ang="27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00"/>
              <a:t>PRR – Production Readiness Review</a:t>
            </a:r>
          </a:p>
          <a:p>
            <a:r>
              <a:rPr lang="en-US" sz="700"/>
              <a:t>ATO – Authority to Operate</a:t>
            </a:r>
          </a:p>
          <a:p>
            <a:r>
              <a:rPr lang="en-US" sz="700"/>
              <a:t>ORR – Operational Analysis Review</a:t>
            </a:r>
          </a:p>
          <a:p>
            <a:r>
              <a:rPr lang="en-US" sz="700"/>
              <a:t>PIR – Post Implementation Review</a:t>
            </a:r>
          </a:p>
          <a:p>
            <a:r>
              <a:rPr lang="en-US" sz="700"/>
              <a:t>OAR – Annual Operational Analysis 	Review</a:t>
            </a:r>
          </a:p>
          <a:p>
            <a:r>
              <a:rPr lang="en-US" sz="700"/>
              <a:t>CSM – Continual Security Monitoring</a:t>
            </a:r>
          </a:p>
          <a:p>
            <a:r>
              <a:rPr lang="en-US" sz="700"/>
              <a:t>DR – Disposition Review</a:t>
            </a:r>
            <a:endParaRPr lang="en-US" sz="1600"/>
          </a:p>
        </p:txBody>
      </p:sp>
      <p:sp>
        <p:nvSpPr>
          <p:cNvPr id="2131" name="Rectangle 91"/>
          <p:cNvSpPr>
            <a:spLocks noChangeArrowheads="1"/>
          </p:cNvSpPr>
          <p:nvPr/>
        </p:nvSpPr>
        <p:spPr bwMode="auto">
          <a:xfrm>
            <a:off x="6781800" y="3940175"/>
            <a:ext cx="1225550" cy="246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/>
              <a:t>Annual Security Controls Testing Artifact</a:t>
            </a:r>
          </a:p>
        </p:txBody>
      </p:sp>
      <p:sp>
        <p:nvSpPr>
          <p:cNvPr id="2132" name="Rectangle 92"/>
          <p:cNvSpPr>
            <a:spLocks noChangeArrowheads="1"/>
          </p:cNvSpPr>
          <p:nvPr/>
        </p:nvSpPr>
        <p:spPr bwMode="auto">
          <a:xfrm>
            <a:off x="6781800" y="4217988"/>
            <a:ext cx="1225550" cy="2460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/>
              <a:t>Annual Contingency </a:t>
            </a:r>
          </a:p>
          <a:p>
            <a:pPr algn="ctr"/>
            <a:r>
              <a:rPr lang="en-US" sz="800"/>
              <a:t>Plan Test</a:t>
            </a:r>
          </a:p>
        </p:txBody>
      </p:sp>
      <p:sp>
        <p:nvSpPr>
          <p:cNvPr id="2133" name="Rectangle 93"/>
          <p:cNvSpPr>
            <a:spLocks noChangeArrowheads="1"/>
          </p:cNvSpPr>
          <p:nvPr/>
        </p:nvSpPr>
        <p:spPr bwMode="auto">
          <a:xfrm>
            <a:off x="6775450" y="3235325"/>
            <a:ext cx="1225550" cy="123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/>
              <a:t>Project Closeout Report</a:t>
            </a:r>
          </a:p>
        </p:txBody>
      </p:sp>
      <p:sp>
        <p:nvSpPr>
          <p:cNvPr id="2134" name="Rectangle 94"/>
          <p:cNvSpPr>
            <a:spLocks noChangeArrowheads="1"/>
          </p:cNvSpPr>
          <p:nvPr/>
        </p:nvSpPr>
        <p:spPr bwMode="auto">
          <a:xfrm>
            <a:off x="6781800" y="3406775"/>
            <a:ext cx="1225550" cy="246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/>
              <a:t>Post Implementation Report</a:t>
            </a:r>
          </a:p>
        </p:txBody>
      </p:sp>
      <p:sp>
        <p:nvSpPr>
          <p:cNvPr id="2135" name="Rectangle 95"/>
          <p:cNvSpPr>
            <a:spLocks noChangeArrowheads="1"/>
          </p:cNvSpPr>
          <p:nvPr/>
        </p:nvSpPr>
        <p:spPr bwMode="auto">
          <a:xfrm>
            <a:off x="6781800" y="3673475"/>
            <a:ext cx="1225550" cy="246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/>
              <a:t>Annual Operational Analysis Report</a:t>
            </a:r>
          </a:p>
        </p:txBody>
      </p:sp>
      <p:sp>
        <p:nvSpPr>
          <p:cNvPr id="2136" name="AutoShape 71"/>
          <p:cNvSpPr>
            <a:spLocks noChangeArrowheads="1"/>
          </p:cNvSpPr>
          <p:nvPr/>
        </p:nvSpPr>
        <p:spPr bwMode="auto">
          <a:xfrm rot="-5400000">
            <a:off x="6357144" y="2451894"/>
            <a:ext cx="290512" cy="685800"/>
          </a:xfrm>
          <a:prstGeom prst="homePlate">
            <a:avLst>
              <a:gd name="adj" fmla="val 25000"/>
            </a:avLst>
          </a:prstGeom>
          <a:solidFill>
            <a:schemeClr val="bg1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200"/>
              <a:t>PRR</a:t>
            </a:r>
          </a:p>
        </p:txBody>
      </p:sp>
      <p:sp>
        <p:nvSpPr>
          <p:cNvPr id="2137" name="AutoShape 71"/>
          <p:cNvSpPr>
            <a:spLocks noChangeArrowheads="1"/>
          </p:cNvSpPr>
          <p:nvPr/>
        </p:nvSpPr>
        <p:spPr bwMode="auto">
          <a:xfrm rot="-5400000">
            <a:off x="7520781" y="2736057"/>
            <a:ext cx="265113" cy="685800"/>
          </a:xfrm>
          <a:prstGeom prst="homePlate">
            <a:avLst>
              <a:gd name="adj" fmla="val 25000"/>
            </a:avLst>
          </a:prstGeom>
          <a:solidFill>
            <a:schemeClr val="bg1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200"/>
              <a:t>CSM</a:t>
            </a:r>
          </a:p>
        </p:txBody>
      </p:sp>
      <p:sp>
        <p:nvSpPr>
          <p:cNvPr id="2138" name="AutoShape 71"/>
          <p:cNvSpPr>
            <a:spLocks noChangeArrowheads="1"/>
          </p:cNvSpPr>
          <p:nvPr/>
        </p:nvSpPr>
        <p:spPr bwMode="auto">
          <a:xfrm rot="-5400000">
            <a:off x="7506494" y="2451894"/>
            <a:ext cx="290512" cy="685800"/>
          </a:xfrm>
          <a:prstGeom prst="homePlate">
            <a:avLst>
              <a:gd name="adj" fmla="val 25000"/>
            </a:avLst>
          </a:prstGeom>
          <a:solidFill>
            <a:schemeClr val="bg1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eaVert" lIns="0" tIns="0" rIns="0" bIns="0" anchor="ctr"/>
          <a:lstStyle/>
          <a:p>
            <a:pPr algn="ctr" eaLnBrk="0" hangingPunct="0">
              <a:buSzPct val="85000"/>
              <a:buFont typeface="Monotype Sorts" pitchFamily="2" charset="2"/>
              <a:buNone/>
            </a:pPr>
            <a:r>
              <a:rPr lang="en-US" sz="1200"/>
              <a:t>OAR</a:t>
            </a:r>
          </a:p>
        </p:txBody>
      </p:sp>
      <p:sp>
        <p:nvSpPr>
          <p:cNvPr id="97" name="Rectangle 42"/>
          <p:cNvSpPr>
            <a:spLocks noChangeArrowheads="1"/>
          </p:cNvSpPr>
          <p:nvPr/>
        </p:nvSpPr>
        <p:spPr bwMode="auto">
          <a:xfrm>
            <a:off x="83928" y="5286376"/>
            <a:ext cx="1628986" cy="126458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Artifact to be newly developed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98" name="Rectangle 42"/>
          <p:cNvSpPr>
            <a:spLocks noChangeArrowheads="1"/>
          </p:cNvSpPr>
          <p:nvPr/>
        </p:nvSpPr>
        <p:spPr bwMode="auto">
          <a:xfrm>
            <a:off x="89686" y="5430150"/>
            <a:ext cx="1628986" cy="126458"/>
          </a:xfrm>
          <a:prstGeom prst="rect">
            <a:avLst/>
          </a:prstGeom>
          <a:solidFill>
            <a:srgbClr val="95C08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dirty="0" smtClean="0"/>
              <a:t>Artifact to be updated</a:t>
            </a:r>
            <a:endParaRPr lang="en-US" sz="800" dirty="0"/>
          </a:p>
        </p:txBody>
      </p:sp>
      <p:sp>
        <p:nvSpPr>
          <p:cNvPr id="99" name="Rectangle 42"/>
          <p:cNvSpPr>
            <a:spLocks noChangeArrowheads="1"/>
          </p:cNvSpPr>
          <p:nvPr/>
        </p:nvSpPr>
        <p:spPr bwMode="auto">
          <a:xfrm>
            <a:off x="1762336" y="5535613"/>
            <a:ext cx="16891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i="1" dirty="0" smtClean="0"/>
              <a:t>Note</a:t>
            </a:r>
            <a:r>
              <a:rPr lang="en-US" sz="800" dirty="0" smtClean="0"/>
              <a:t>: all other artifacts should be developed/updated as necessary</a:t>
            </a:r>
            <a:endParaRPr lang="en-US" sz="800" dirty="0"/>
          </a:p>
        </p:txBody>
      </p:sp>
      <p:sp>
        <p:nvSpPr>
          <p:cNvPr id="100" name="Rectangle 90"/>
          <p:cNvSpPr>
            <a:spLocks noChangeArrowheads="1"/>
          </p:cNvSpPr>
          <p:nvPr/>
        </p:nvSpPr>
        <p:spPr bwMode="auto">
          <a:xfrm>
            <a:off x="5780088" y="3235382"/>
            <a:ext cx="981075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dirty="0"/>
              <a:t>Security Test </a:t>
            </a:r>
          </a:p>
          <a:p>
            <a:pPr algn="ctr"/>
            <a:r>
              <a:rPr lang="en-US" sz="800" dirty="0"/>
              <a:t>&amp; Evaluation</a:t>
            </a:r>
          </a:p>
        </p:txBody>
      </p:sp>
      <p:sp>
        <p:nvSpPr>
          <p:cNvPr id="101" name="Rectangle 88"/>
          <p:cNvSpPr>
            <a:spLocks noChangeArrowheads="1"/>
          </p:cNvSpPr>
          <p:nvPr/>
        </p:nvSpPr>
        <p:spPr bwMode="auto">
          <a:xfrm>
            <a:off x="5789613" y="4857013"/>
            <a:ext cx="979487" cy="123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/>
              <a:t>ATO Package</a:t>
            </a:r>
          </a:p>
        </p:txBody>
      </p:sp>
      <p:sp>
        <p:nvSpPr>
          <p:cNvPr id="102" name="Rectangle 88"/>
          <p:cNvSpPr>
            <a:spLocks noChangeArrowheads="1"/>
          </p:cNvSpPr>
          <p:nvPr/>
        </p:nvSpPr>
        <p:spPr bwMode="auto">
          <a:xfrm>
            <a:off x="5793687" y="3822490"/>
            <a:ext cx="979487" cy="2460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 dirty="0"/>
              <a:t>Plan of Action &amp;</a:t>
            </a:r>
          </a:p>
          <a:p>
            <a:pPr algn="ctr"/>
            <a:r>
              <a:rPr lang="en-US" sz="800" dirty="0"/>
              <a:t>Milestones</a:t>
            </a:r>
          </a:p>
        </p:txBody>
      </p:sp>
      <p:sp>
        <p:nvSpPr>
          <p:cNvPr id="103" name="Rectangle 89"/>
          <p:cNvSpPr>
            <a:spLocks noChangeArrowheads="1"/>
          </p:cNvSpPr>
          <p:nvPr/>
        </p:nvSpPr>
        <p:spPr bwMode="auto">
          <a:xfrm>
            <a:off x="5795963" y="5015268"/>
            <a:ext cx="979487" cy="2460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800"/>
              <a:t>Corrective Action Plans (monthly)</a:t>
            </a:r>
          </a:p>
        </p:txBody>
      </p:sp>
      <p:sp>
        <p:nvSpPr>
          <p:cNvPr id="104" name="Rectangle 90"/>
          <p:cNvSpPr>
            <a:spLocks noChangeArrowheads="1"/>
          </p:cNvSpPr>
          <p:nvPr/>
        </p:nvSpPr>
        <p:spPr bwMode="auto">
          <a:xfrm>
            <a:off x="5788026" y="3522720"/>
            <a:ext cx="981074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dirty="0"/>
              <a:t>Contingency Plan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1447</TotalTime>
  <Words>355</Words>
  <Application>Microsoft Office PowerPoint</Application>
  <PresentationFormat>Letter Paper (8.5x11 in)</PresentationFormat>
  <Paragraphs>130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CMS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Kristine Maenner</dc:creator>
  <cp:lastModifiedBy>CMS</cp:lastModifiedBy>
  <cp:revision>121</cp:revision>
  <dcterms:created xsi:type="dcterms:W3CDTF">2008-09-17T17:40:41Z</dcterms:created>
  <dcterms:modified xsi:type="dcterms:W3CDTF">2010-02-16T21:30:32Z</dcterms:modified>
</cp:coreProperties>
</file>